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5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47" autoAdjust="0"/>
  </p:normalViewPr>
  <p:slideViewPr>
    <p:cSldViewPr>
      <p:cViewPr varScale="1">
        <p:scale>
          <a:sx n="87" d="100"/>
          <a:sy n="87" d="100"/>
        </p:scale>
        <p:origin x="-876" y="-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18423-AE7E-4EAD-B6B5-17AA3D1EED24}" type="datetimeFigureOut">
              <a:rPr lang="es-AR" smtClean="0"/>
              <a:pPr/>
              <a:t>01/08/2020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CFD6F-2DDF-4705-8038-1F73A37F56B2}" type="slidenum">
              <a:rPr lang="es-AR" smtClean="0"/>
              <a:pPr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4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755650" y="681037"/>
            <a:ext cx="7772400" cy="1674689"/>
          </a:xfrm>
          <a:solidFill>
            <a:schemeClr val="tx2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r>
              <a:rPr lang="es-E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Morfología</a:t>
            </a:r>
            <a:br>
              <a:rPr lang="es-E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es-ES" sz="4000" b="1" dirty="0" smtClean="0">
                <a:solidFill>
                  <a:schemeClr val="bg2"/>
                </a:solidFill>
              </a:rPr>
              <a:t>Primera  Parte</a:t>
            </a:r>
            <a:endParaRPr lang="es-ES" sz="5400" b="1" dirty="0">
              <a:solidFill>
                <a:schemeClr val="bg2"/>
              </a:solidFill>
            </a:endParaRPr>
          </a:p>
        </p:txBody>
      </p:sp>
      <p:sp>
        <p:nvSpPr>
          <p:cNvPr id="11674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475656" y="2571750"/>
            <a:ext cx="6400800" cy="1657350"/>
          </a:xfrm>
          <a:solidFill>
            <a:schemeClr val="accent2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normAutofit lnSpcReduction="10000"/>
          </a:bodyPr>
          <a:lstStyle/>
          <a:p>
            <a:endParaRPr lang="es-ES" dirty="0">
              <a:solidFill>
                <a:schemeClr val="bg2"/>
              </a:solidFill>
            </a:endParaRPr>
          </a:p>
          <a:p>
            <a:r>
              <a:rPr lang="es-E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Calibri" pitchFamily="34" charset="0"/>
              </a:rPr>
              <a:t>Para la lectura de textos académicos</a:t>
            </a:r>
            <a:endParaRPr lang="es-ES" sz="3600" b="1" dirty="0">
              <a:solidFill>
                <a:schemeClr val="bg2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advClick="0" advTm="146000">
    <p:sndAc>
      <p:stSnd>
        <p:snd r:embed="rId2" name="Morf 1 (online-audio-converter.com)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Marcador de contenido"/>
          <p:cNvSpPr>
            <a:spLocks noGrp="1"/>
          </p:cNvSpPr>
          <p:nvPr>
            <p:ph sz="quarter" idx="4294967295"/>
          </p:nvPr>
        </p:nvSpPr>
        <p:spPr>
          <a:xfrm>
            <a:off x="179512" y="141480"/>
            <a:ext cx="8856984" cy="4752528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dirty="0">
                <a:latin typeface="Garamond" pitchFamily="18" charset="0"/>
              </a:rPr>
              <a:t>La mayor parte de las palabras del inglés y del español no son bloques indivisibles, sino que están formadas por </a:t>
            </a:r>
            <a:r>
              <a:rPr lang="es-ES" sz="2800" b="1" dirty="0">
                <a:solidFill>
                  <a:srgbClr val="FF0000"/>
                </a:solidFill>
                <a:latin typeface="Garamond" pitchFamily="18" charset="0"/>
              </a:rPr>
              <a:t>morfemas</a:t>
            </a:r>
            <a:r>
              <a:rPr lang="es-ES" sz="2800" dirty="0">
                <a:solidFill>
                  <a:srgbClr val="B55475"/>
                </a:solidFill>
                <a:latin typeface="Garamond" pitchFamily="18" charset="0"/>
              </a:rPr>
              <a:t>.</a:t>
            </a:r>
            <a:r>
              <a:rPr lang="es-ES" sz="2800" dirty="0">
                <a:latin typeface="Garamond" pitchFamily="18" charset="0"/>
              </a:rPr>
              <a:t> </a:t>
            </a:r>
            <a:endParaRPr lang="es-ES" sz="2800" dirty="0" smtClean="0"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dirty="0" smtClean="0">
                <a:latin typeface="Garamond" pitchFamily="18" charset="0"/>
              </a:rPr>
              <a:t>La palabra “carbohidrato”, por ejemplo, está formada por  3 morfemas: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carbo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hidr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ato</a:t>
            </a:r>
            <a:r>
              <a:rPr lang="es-ES" sz="2800" dirty="0" smtClean="0">
                <a:latin typeface="Garamond" pitchFamily="18" charset="0"/>
              </a:rPr>
              <a:t>. En inglés esta palabra tiene la misma estructura: “</a:t>
            </a:r>
            <a:r>
              <a:rPr lang="es-ES" sz="2800" dirty="0" err="1" smtClean="0">
                <a:latin typeface="Garamond" pitchFamily="18" charset="0"/>
              </a:rPr>
              <a:t>carbohydrate</a:t>
            </a:r>
            <a:r>
              <a:rPr lang="es-ES" sz="2800" dirty="0" smtClean="0">
                <a:latin typeface="Garamond" pitchFamily="18" charset="0"/>
              </a:rPr>
              <a:t>”,  que es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carbo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hydr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ate</a:t>
            </a:r>
            <a:r>
              <a:rPr lang="es-ES" sz="2800" dirty="0" smtClean="0">
                <a:latin typeface="Garamond" pitchFamily="18" charset="0"/>
              </a:rPr>
              <a:t>. En el ámbito de la química existen muchas palabras con estructuras internas de este tipo.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dirty="0" smtClean="0">
                <a:latin typeface="Garamond" pitchFamily="18" charset="0"/>
              </a:rPr>
              <a:t>Otro ejemplo de estructuras similares entre el inglés y el español se da en las palabras “</a:t>
            </a:r>
            <a:r>
              <a:rPr lang="es-ES" sz="2800" dirty="0" err="1" smtClean="0">
                <a:latin typeface="Garamond" pitchFamily="18" charset="0"/>
              </a:rPr>
              <a:t>highly</a:t>
            </a:r>
            <a:r>
              <a:rPr lang="es-ES" sz="2800" dirty="0" smtClean="0">
                <a:latin typeface="Garamond" pitchFamily="18" charset="0"/>
              </a:rPr>
              <a:t>” y “</a:t>
            </a:r>
            <a:r>
              <a:rPr lang="es-ES" sz="2800" dirty="0" err="1" smtClean="0">
                <a:latin typeface="Garamond" pitchFamily="18" charset="0"/>
              </a:rPr>
              <a:t>renewable</a:t>
            </a:r>
            <a:r>
              <a:rPr lang="es-ES" sz="2800" dirty="0" smtClean="0">
                <a:latin typeface="Garamond" pitchFamily="18" charset="0"/>
              </a:rPr>
              <a:t>”. 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  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high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ly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  =   alta + mente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   re + new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able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  =   re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nov</a:t>
            </a:r>
            <a:r>
              <a:rPr lang="es-ES" sz="2800" b="1" dirty="0" smtClean="0">
                <a:solidFill>
                  <a:srgbClr val="0070C0"/>
                </a:solidFill>
                <a:latin typeface="Garamond" pitchFamily="18" charset="0"/>
              </a:rPr>
              <a:t> + </a:t>
            </a:r>
            <a:r>
              <a:rPr lang="es-ES" sz="2800" b="1" dirty="0" err="1" smtClean="0">
                <a:solidFill>
                  <a:srgbClr val="0070C0"/>
                </a:solidFill>
                <a:latin typeface="Garamond" pitchFamily="18" charset="0"/>
              </a:rPr>
              <a:t>able</a:t>
            </a:r>
            <a:endParaRPr lang="es-ES" sz="2800" b="1" dirty="0" smtClean="0">
              <a:solidFill>
                <a:srgbClr val="0070C0"/>
              </a:solidFill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b="1" dirty="0">
              <a:solidFill>
                <a:srgbClr val="0070C0"/>
              </a:solidFill>
              <a:latin typeface="Garamond" pitchFamily="18" charset="0"/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title" idx="4294967295"/>
          </p:nvPr>
        </p:nvSpPr>
        <p:spPr>
          <a:xfrm>
            <a:off x="1371600" y="205979"/>
            <a:ext cx="7772400" cy="857250"/>
          </a:xfrm>
        </p:spPr>
        <p:txBody>
          <a:bodyPr bIns="91440">
            <a:normAutofit fontScale="90000"/>
          </a:bodyPr>
          <a:lstStyle/>
          <a:p>
            <a:pPr algn="just"/>
            <a:r>
              <a:rPr lang="es-ES" sz="2900"/>
              <a:t/>
            </a:r>
            <a:br>
              <a:rPr lang="es-ES" sz="2900"/>
            </a:br>
            <a:r>
              <a:rPr lang="es-ES" sz="2900"/>
              <a:t/>
            </a:r>
            <a:br>
              <a:rPr lang="es-ES" sz="2900"/>
            </a:br>
            <a:endParaRPr lang="es-AR" sz="290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79512" y="25176"/>
            <a:ext cx="8640960" cy="51183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sz="2400" b="1" dirty="0" smtClean="0">
              <a:solidFill>
                <a:srgbClr val="8500B4"/>
              </a:solidFill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¿Por qué explicamos MORFOLOGÍA en Inglés 1?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Lo hacemos para facilitar la lectura de textos escritos en inglés: el significado de algunas palabras se puede deducir observando la morfología de la palabra. Ejemplos: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sz="2400" b="1" dirty="0" smtClean="0">
              <a:solidFill>
                <a:srgbClr val="8500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pandemia –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postpandemia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                   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ground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–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underground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    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                                   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nutrition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–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nutritional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                           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treat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– </a:t>
            </a:r>
            <a:r>
              <a:rPr lang="es-ES" sz="2400" b="1" dirty="0" err="1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treatment</a:t>
            </a:r>
            <a:r>
              <a:rPr lang="es-ES" sz="2400" b="1" dirty="0" smtClean="0">
                <a:solidFill>
                  <a:srgbClr val="8500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sz="2400" b="1" dirty="0" smtClean="0">
              <a:solidFill>
                <a:srgbClr val="8500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51520" y="0"/>
            <a:ext cx="8784976" cy="48705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sz="2800" dirty="0" smtClean="0"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dirty="0" smtClean="0">
                <a:latin typeface="Garamond" pitchFamily="18" charset="0"/>
              </a:rPr>
              <a:t>Un fenómeno interesante que ocurre cuando utilizamos nuestra lengua materna, es que a menudo decimos palabras sin darnos cuenta de que están constituidas por morfemas. Su significado está tan </a:t>
            </a:r>
            <a:r>
              <a:rPr lang="es-ES" sz="2800" dirty="0" smtClean="0">
                <a:solidFill>
                  <a:srgbClr val="FF0000"/>
                </a:solidFill>
                <a:latin typeface="Garamond" pitchFamily="18" charset="0"/>
              </a:rPr>
              <a:t>naturalizado</a:t>
            </a:r>
            <a:r>
              <a:rPr lang="es-ES" sz="2800" dirty="0" smtClean="0">
                <a:solidFill>
                  <a:srgbClr val="B55475"/>
                </a:solidFill>
                <a:latin typeface="Garamond" pitchFamily="18" charset="0"/>
              </a:rPr>
              <a:t> </a:t>
            </a:r>
            <a:r>
              <a:rPr lang="es-ES" sz="2800" dirty="0" smtClean="0">
                <a:latin typeface="Garamond" pitchFamily="18" charset="0"/>
              </a:rPr>
              <a:t>en nosotros que ya no pensamos en las partes que las componen.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r>
              <a:rPr lang="es-ES" sz="2800" dirty="0" smtClean="0">
                <a:latin typeface="Garamond" pitchFamily="18" charset="0"/>
              </a:rPr>
              <a:t>Miremos “adentro” de algunas palabras del español, como si fueran recipientes, y veamos qué contienen. Pasen a la siguiente diapositiva.</a:t>
            </a:r>
          </a:p>
          <a:p>
            <a:pPr algn="just">
              <a:lnSpc>
                <a:spcPct val="115000"/>
              </a:lnSpc>
              <a:buFont typeface="Wingdings" pitchFamily="2" charset="2"/>
              <a:buNone/>
            </a:pPr>
            <a:endParaRPr lang="es-ES" dirty="0" smtClean="0">
              <a:latin typeface="Garamond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>
            <a:spLocks noChangeArrowheads="1"/>
          </p:cNvSpPr>
          <p:nvPr/>
        </p:nvSpPr>
        <p:spPr bwMode="auto">
          <a:xfrm>
            <a:off x="251521" y="250031"/>
            <a:ext cx="8712967" cy="458587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514350" indent="-514350"/>
            <a:r>
              <a:rPr lang="es-ES" sz="2400" b="1" dirty="0" smtClean="0">
                <a:solidFill>
                  <a:srgbClr val="1B2FBF"/>
                </a:solidFill>
                <a:latin typeface="Franklin Gothic Book" pitchFamily="34" charset="0"/>
              </a:rPr>
              <a:t>Actividad 1: </a:t>
            </a:r>
            <a:r>
              <a:rPr lang="es-ES" sz="2400" b="1" dirty="0" smtClean="0">
                <a:solidFill>
                  <a:srgbClr val="333399"/>
                </a:solidFill>
                <a:latin typeface="Franklin Gothic Book" pitchFamily="34" charset="0"/>
              </a:rPr>
              <a:t>Provean una explicación breve de cada palabra subrayada. </a:t>
            </a:r>
          </a:p>
          <a:p>
            <a:pPr marL="514350" indent="-514350"/>
            <a:endParaRPr lang="es-ES" sz="2400" b="1" dirty="0" smtClean="0">
              <a:solidFill>
                <a:srgbClr val="333399"/>
              </a:solidFill>
              <a:latin typeface="Franklin Gothic Book" pitchFamily="34" charset="0"/>
            </a:endParaRPr>
          </a:p>
          <a:p>
            <a:pPr marL="514350" indent="-514350"/>
            <a:r>
              <a:rPr lang="es-ES" sz="2000" b="1" dirty="0" smtClean="0">
                <a:solidFill>
                  <a:srgbClr val="333399"/>
                </a:solidFill>
                <a:latin typeface="Franklin Gothic Book" pitchFamily="34" charset="0"/>
              </a:rPr>
              <a:t>En 1) la morfología de la palabra “</a:t>
            </a:r>
            <a:r>
              <a:rPr lang="es-ES" sz="2000" b="1" i="1" dirty="0" smtClean="0">
                <a:solidFill>
                  <a:srgbClr val="333399"/>
                </a:solidFill>
                <a:latin typeface="Franklin Gothic Book" pitchFamily="34" charset="0"/>
              </a:rPr>
              <a:t>ensalada” nos estaría diciendo que es algo que está recubierto o envuelto en sal.</a:t>
            </a:r>
            <a:r>
              <a:rPr lang="es-ES" sz="2000" b="1" dirty="0" smtClean="0">
                <a:solidFill>
                  <a:srgbClr val="CC0000"/>
                </a:solidFill>
              </a:rPr>
              <a:t> </a:t>
            </a:r>
            <a:endParaRPr lang="es-ES" sz="2400" b="1" dirty="0" smtClean="0">
              <a:latin typeface="Franklin Gothic Book" pitchFamily="34" charset="0"/>
            </a:endParaRP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1) Un </a:t>
            </a:r>
            <a:r>
              <a:rPr lang="es-ES" sz="2000" b="1" dirty="0">
                <a:latin typeface="Franklin Gothic Book" pitchFamily="34" charset="0"/>
              </a:rPr>
              <a:t>poco de </a:t>
            </a:r>
            <a:r>
              <a:rPr lang="es-ES" sz="2000" b="1" u="sng" dirty="0">
                <a:latin typeface="Franklin Gothic Book" pitchFamily="34" charset="0"/>
              </a:rPr>
              <a:t>ensalada</a:t>
            </a:r>
            <a:r>
              <a:rPr lang="es-ES" sz="2000" b="1" dirty="0">
                <a:latin typeface="Franklin Gothic Book" pitchFamily="34" charset="0"/>
              </a:rPr>
              <a:t> me vendría bien. 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2)  La </a:t>
            </a:r>
            <a:r>
              <a:rPr lang="es-ES" sz="2000" b="1" dirty="0">
                <a:latin typeface="Franklin Gothic Book" pitchFamily="34" charset="0"/>
              </a:rPr>
              <a:t>invasión causó </a:t>
            </a:r>
            <a:r>
              <a:rPr lang="es-ES" sz="2000" b="1" u="sng" dirty="0">
                <a:latin typeface="Franklin Gothic Book" pitchFamily="34" charset="0"/>
              </a:rPr>
              <a:t>alarma</a:t>
            </a:r>
            <a:r>
              <a:rPr lang="es-ES" sz="2000" b="1" dirty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3)  Se </a:t>
            </a:r>
            <a:r>
              <a:rPr lang="es-ES" sz="2000" b="1" dirty="0">
                <a:latin typeface="Franklin Gothic Book" pitchFamily="34" charset="0"/>
              </a:rPr>
              <a:t>fue a la playa con la </a:t>
            </a:r>
            <a:r>
              <a:rPr lang="es-ES" sz="2000" b="1" u="sng" dirty="0">
                <a:latin typeface="Franklin Gothic Book" pitchFamily="34" charset="0"/>
              </a:rPr>
              <a:t>sombrilla</a:t>
            </a:r>
            <a:r>
              <a:rPr lang="es-ES" sz="2000" b="1" dirty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4)  Mi </a:t>
            </a:r>
            <a:r>
              <a:rPr lang="es-ES" sz="2000" b="1" u="sng" dirty="0">
                <a:latin typeface="Franklin Gothic Book" pitchFamily="34" charset="0"/>
              </a:rPr>
              <a:t>pañuelo</a:t>
            </a:r>
            <a:r>
              <a:rPr lang="es-ES" sz="2000" b="1" dirty="0">
                <a:latin typeface="Franklin Gothic Book" pitchFamily="34" charset="0"/>
              </a:rPr>
              <a:t> está bordado.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>
                <a:latin typeface="Franklin Gothic Book" pitchFamily="34" charset="0"/>
              </a:rPr>
              <a:t>5)  Actuó como un </a:t>
            </a:r>
            <a:r>
              <a:rPr lang="es-ES" sz="2000" b="1" u="sng" dirty="0">
                <a:latin typeface="Franklin Gothic Book" pitchFamily="34" charset="0"/>
              </a:rPr>
              <a:t>imberbe</a:t>
            </a:r>
            <a:r>
              <a:rPr lang="es-ES" sz="2000" b="1" dirty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6) No </a:t>
            </a:r>
            <a:r>
              <a:rPr lang="es-ES" sz="2000" b="1" dirty="0">
                <a:latin typeface="Franklin Gothic Book" pitchFamily="34" charset="0"/>
              </a:rPr>
              <a:t>queremos quedar </a:t>
            </a:r>
            <a:r>
              <a:rPr lang="es-ES" sz="2000" b="1" u="sng" dirty="0">
                <a:latin typeface="Franklin Gothic Book" pitchFamily="34" charset="0"/>
              </a:rPr>
              <a:t>aislados</a:t>
            </a:r>
            <a:r>
              <a:rPr lang="es-ES" sz="2000" b="1" dirty="0" smtClean="0">
                <a:latin typeface="Franklin Gothic Book" pitchFamily="34" charset="0"/>
              </a:rPr>
              <a:t>.</a:t>
            </a:r>
            <a:endParaRPr lang="es-ES" sz="2000" b="1" dirty="0">
              <a:latin typeface="Franklin Gothic Book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51520" y="296019"/>
            <a:ext cx="8640960" cy="470898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7) ¿Me </a:t>
            </a:r>
            <a:r>
              <a:rPr lang="es-ES" sz="2000" b="1" dirty="0" err="1" smtClean="0">
                <a:latin typeface="Franklin Gothic Book" pitchFamily="34" charset="0"/>
              </a:rPr>
              <a:t>pasás</a:t>
            </a:r>
            <a:r>
              <a:rPr lang="es-ES" sz="2000" b="1" dirty="0" smtClean="0">
                <a:latin typeface="Franklin Gothic Book" pitchFamily="34" charset="0"/>
              </a:rPr>
              <a:t> una </a:t>
            </a:r>
            <a:r>
              <a:rPr lang="es-ES" sz="2000" b="1" u="sng" dirty="0" smtClean="0">
                <a:latin typeface="Franklin Gothic Book" pitchFamily="34" charset="0"/>
              </a:rPr>
              <a:t>empanada</a:t>
            </a:r>
            <a:r>
              <a:rPr lang="es-ES" sz="2000" b="1" dirty="0" smtClean="0">
                <a:latin typeface="Franklin Gothic Book" pitchFamily="34" charset="0"/>
              </a:rPr>
              <a:t>?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8)  No parece ser muy </a:t>
            </a:r>
            <a:r>
              <a:rPr lang="es-ES" sz="2000" b="1" u="sng" dirty="0" smtClean="0">
                <a:latin typeface="Franklin Gothic Book" pitchFamily="34" charset="0"/>
              </a:rPr>
              <a:t>lúcido</a:t>
            </a:r>
            <a:r>
              <a:rPr lang="es-ES" sz="2000" b="1" dirty="0" smtClean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9)  El </a:t>
            </a:r>
            <a:r>
              <a:rPr lang="es-ES" sz="2000" b="1" u="sng" dirty="0" smtClean="0">
                <a:latin typeface="Franklin Gothic Book" pitchFamily="34" charset="0"/>
              </a:rPr>
              <a:t>proletariado</a:t>
            </a:r>
            <a:r>
              <a:rPr lang="es-ES" sz="2000" b="1" dirty="0" smtClean="0">
                <a:latin typeface="Franklin Gothic Book" pitchFamily="34" charset="0"/>
              </a:rPr>
              <a:t> ya se había </a:t>
            </a:r>
            <a:r>
              <a:rPr lang="es-ES" sz="2000" b="1" dirty="0">
                <a:latin typeface="Franklin Gothic Book" pitchFamily="34" charset="0"/>
              </a:rPr>
              <a:t>f</a:t>
            </a:r>
            <a:r>
              <a:rPr lang="es-ES" sz="2000" b="1" dirty="0" smtClean="0">
                <a:latin typeface="Franklin Gothic Book" pitchFamily="34" charset="0"/>
              </a:rPr>
              <a:t>ormado.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10) </a:t>
            </a:r>
            <a:r>
              <a:rPr lang="es-ES" sz="2000" b="1" dirty="0" err="1" smtClean="0">
                <a:latin typeface="Franklin Gothic Book" pitchFamily="34" charset="0"/>
              </a:rPr>
              <a:t>Usá</a:t>
            </a:r>
            <a:r>
              <a:rPr lang="es-ES" sz="2000" b="1" dirty="0" smtClean="0">
                <a:latin typeface="Franklin Gothic Book" pitchFamily="34" charset="0"/>
              </a:rPr>
              <a:t> el </a:t>
            </a:r>
            <a:r>
              <a:rPr lang="es-ES" sz="2000" b="1" u="sng" dirty="0" smtClean="0">
                <a:latin typeface="Franklin Gothic Book" pitchFamily="34" charset="0"/>
              </a:rPr>
              <a:t>tenedor</a:t>
            </a:r>
            <a:r>
              <a:rPr lang="es-ES" sz="2000" b="1" dirty="0" smtClean="0">
                <a:latin typeface="Franklin Gothic Book" pitchFamily="34" charset="0"/>
              </a:rPr>
              <a:t> que es mejor.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11) Tengo un agujero en el </a:t>
            </a:r>
            <a:r>
              <a:rPr lang="es-ES" sz="2000" b="1" u="sng" dirty="0" smtClean="0">
                <a:latin typeface="Franklin Gothic Book" pitchFamily="34" charset="0"/>
              </a:rPr>
              <a:t>bolsillo</a:t>
            </a:r>
            <a:r>
              <a:rPr lang="es-ES" sz="2000" b="1" dirty="0" smtClean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12) Se lastimó la </a:t>
            </a:r>
            <a:r>
              <a:rPr lang="es-ES" sz="2000" b="1" u="sng" dirty="0" smtClean="0">
                <a:latin typeface="Franklin Gothic Book" pitchFamily="34" charset="0"/>
              </a:rPr>
              <a:t>rodilla</a:t>
            </a:r>
            <a:r>
              <a:rPr lang="es-ES" sz="2000" b="1" dirty="0" smtClean="0">
                <a:latin typeface="Franklin Gothic Book" pitchFamily="34" charset="0"/>
              </a:rPr>
              <a:t>. 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13) </a:t>
            </a:r>
            <a:r>
              <a:rPr lang="es-ES" sz="2000" b="1" dirty="0" err="1" smtClean="0">
                <a:latin typeface="Franklin Gothic Book" pitchFamily="34" charset="0"/>
              </a:rPr>
              <a:t>Traeme</a:t>
            </a:r>
            <a:r>
              <a:rPr lang="es-ES" sz="2000" b="1" dirty="0" smtClean="0">
                <a:latin typeface="Franklin Gothic Book" pitchFamily="34" charset="0"/>
              </a:rPr>
              <a:t> el mate y la </a:t>
            </a:r>
            <a:r>
              <a:rPr lang="es-ES" sz="2000" b="1" u="sng" dirty="0" smtClean="0">
                <a:latin typeface="Franklin Gothic Book" pitchFamily="34" charset="0"/>
              </a:rPr>
              <a:t>bombilla</a:t>
            </a:r>
            <a:r>
              <a:rPr lang="es-ES" sz="2000" b="1" dirty="0" smtClean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r>
              <a:rPr lang="es-ES" sz="2000" b="1" dirty="0" smtClean="0">
                <a:latin typeface="Franklin Gothic Book" pitchFamily="34" charset="0"/>
              </a:rPr>
              <a:t>14) Mi prima tuvo que salir de </a:t>
            </a:r>
            <a:r>
              <a:rPr lang="es-ES" sz="2000" b="1" u="sng" dirty="0" smtClean="0">
                <a:latin typeface="Franklin Gothic Book" pitchFamily="34" charset="0"/>
              </a:rPr>
              <a:t>testigo</a:t>
            </a:r>
            <a:r>
              <a:rPr lang="es-ES" sz="2000" b="1" dirty="0" smtClean="0">
                <a:latin typeface="Franklin Gothic Book" pitchFamily="34" charset="0"/>
              </a:rPr>
              <a:t>.</a:t>
            </a:r>
          </a:p>
          <a:p>
            <a:pPr marL="514350" indent="-514350">
              <a:lnSpc>
                <a:spcPct val="150000"/>
              </a:lnSpc>
            </a:pPr>
            <a:endParaRPr lang="es-ES" sz="2000" b="1" dirty="0" smtClean="0">
              <a:latin typeface="Franklin Gothic Book" pitchFamily="34" charset="0"/>
            </a:endParaRPr>
          </a:p>
          <a:p>
            <a:pPr marL="514350" indent="-514350">
              <a:lnSpc>
                <a:spcPct val="150000"/>
              </a:lnSpc>
            </a:pPr>
            <a:endParaRPr lang="es-ES" sz="2000" b="1" dirty="0" smtClean="0">
              <a:latin typeface="Franklin Gothic Book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>
            <a:spLocks noChangeArrowheads="1"/>
          </p:cNvSpPr>
          <p:nvPr/>
        </p:nvSpPr>
        <p:spPr bwMode="auto">
          <a:xfrm>
            <a:off x="179512" y="141481"/>
            <a:ext cx="8784976" cy="483517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es-ES" sz="2800" b="1" dirty="0" smtClean="0">
                <a:latin typeface="Garamond" pitchFamily="18" charset="0"/>
              </a:rPr>
              <a:t>Las Palabras Compuestas</a:t>
            </a:r>
          </a:p>
          <a:p>
            <a:pPr algn="just">
              <a:lnSpc>
                <a:spcPct val="115000"/>
              </a:lnSpc>
            </a:pPr>
            <a:r>
              <a:rPr lang="es-ES" sz="2000" dirty="0" smtClean="0">
                <a:latin typeface="Garamond" pitchFamily="18" charset="0"/>
              </a:rPr>
              <a:t>En </a:t>
            </a:r>
            <a:r>
              <a:rPr lang="es-ES" sz="2000" dirty="0">
                <a:latin typeface="Garamond" pitchFamily="18" charset="0"/>
              </a:rPr>
              <a:t>la lengua inglesa continuamente se realiza un proceso muy particular de formación de nuevas palabras. Veamos un ejemplo. </a:t>
            </a:r>
          </a:p>
          <a:p>
            <a:pPr algn="just">
              <a:lnSpc>
                <a:spcPct val="115000"/>
              </a:lnSpc>
              <a:buFontTx/>
              <a:buAutoNum type="arabicParenR"/>
            </a:pPr>
            <a:r>
              <a:rPr lang="es-ES" sz="2000" dirty="0">
                <a:latin typeface="Garamond" pitchFamily="18" charset="0"/>
              </a:rPr>
              <a:t> Las palabras “</a:t>
            </a:r>
            <a:r>
              <a:rPr lang="es-ES" sz="2000" dirty="0" err="1">
                <a:latin typeface="Garamond" pitchFamily="18" charset="0"/>
              </a:rPr>
              <a:t>bath</a:t>
            </a:r>
            <a:r>
              <a:rPr lang="es-ES" sz="2000" dirty="0">
                <a:latin typeface="Garamond" pitchFamily="18" charset="0"/>
              </a:rPr>
              <a:t>” y “</a:t>
            </a:r>
            <a:r>
              <a:rPr lang="es-ES" sz="2000" dirty="0" err="1">
                <a:latin typeface="Garamond" pitchFamily="18" charset="0"/>
              </a:rPr>
              <a:t>room</a:t>
            </a:r>
            <a:r>
              <a:rPr lang="es-ES" sz="2000" dirty="0">
                <a:latin typeface="Garamond" pitchFamily="18" charset="0"/>
              </a:rPr>
              <a:t>” existen como dos palabras distintas. </a:t>
            </a:r>
          </a:p>
          <a:p>
            <a:pPr algn="just">
              <a:lnSpc>
                <a:spcPct val="115000"/>
              </a:lnSpc>
              <a:buFontTx/>
              <a:buAutoNum type="arabicParenR"/>
            </a:pPr>
            <a:r>
              <a:rPr lang="es-ES" sz="2000" dirty="0">
                <a:latin typeface="Garamond" pitchFamily="18" charset="0"/>
              </a:rPr>
              <a:t> Con el paso del tiempo, se empiezan a usar juntas formando la frase nominal “</a:t>
            </a:r>
            <a:r>
              <a:rPr lang="es-ES" sz="2000" dirty="0" err="1">
                <a:latin typeface="Garamond" pitchFamily="18" charset="0"/>
              </a:rPr>
              <a:t>bath</a:t>
            </a:r>
            <a:r>
              <a:rPr lang="es-ES" sz="2000" dirty="0">
                <a:latin typeface="Garamond" pitchFamily="18" charset="0"/>
              </a:rPr>
              <a:t> </a:t>
            </a:r>
            <a:r>
              <a:rPr lang="es-ES" sz="2000" dirty="0" err="1">
                <a:latin typeface="Garamond" pitchFamily="18" charset="0"/>
              </a:rPr>
              <a:t>room</a:t>
            </a:r>
            <a:r>
              <a:rPr lang="es-ES" sz="2000" dirty="0">
                <a:latin typeface="Garamond" pitchFamily="18" charset="0"/>
              </a:rPr>
              <a:t>”, pero siguen siendo dos palabras. </a:t>
            </a:r>
          </a:p>
          <a:p>
            <a:pPr algn="just">
              <a:lnSpc>
                <a:spcPct val="115000"/>
              </a:lnSpc>
              <a:buFontTx/>
              <a:buAutoNum type="arabicParenR"/>
            </a:pPr>
            <a:r>
              <a:rPr lang="es-ES" sz="2000" dirty="0">
                <a:latin typeface="Garamond" pitchFamily="18" charset="0"/>
              </a:rPr>
              <a:t> Adquieren una frecuencia alta de uso y comienzan a usarse separadas </a:t>
            </a:r>
            <a:r>
              <a:rPr lang="es-ES" sz="2000" dirty="0" smtClean="0">
                <a:latin typeface="Garamond" pitchFamily="18" charset="0"/>
              </a:rPr>
              <a:t>solamente por </a:t>
            </a:r>
            <a:r>
              <a:rPr lang="es-ES" sz="2000" dirty="0">
                <a:latin typeface="Garamond" pitchFamily="18" charset="0"/>
              </a:rPr>
              <a:t>un guión: “</a:t>
            </a:r>
            <a:r>
              <a:rPr lang="es-ES" sz="2000" dirty="0" err="1">
                <a:latin typeface="Garamond" pitchFamily="18" charset="0"/>
              </a:rPr>
              <a:t>bath-room</a:t>
            </a:r>
            <a:r>
              <a:rPr lang="es-ES" sz="2000" dirty="0">
                <a:latin typeface="Garamond" pitchFamily="18" charset="0"/>
              </a:rPr>
              <a:t>”. </a:t>
            </a:r>
          </a:p>
          <a:p>
            <a:pPr algn="just">
              <a:lnSpc>
                <a:spcPct val="115000"/>
              </a:lnSpc>
              <a:buFontTx/>
              <a:buAutoNum type="arabicParenR"/>
            </a:pPr>
            <a:r>
              <a:rPr lang="es-ES" sz="2000" dirty="0">
                <a:latin typeface="Garamond" pitchFamily="18" charset="0"/>
              </a:rPr>
              <a:t> Finalmente se unen, conformando una sola palabra: “</a:t>
            </a:r>
            <a:r>
              <a:rPr lang="es-ES" sz="2000" dirty="0" err="1">
                <a:latin typeface="Garamond" pitchFamily="18" charset="0"/>
              </a:rPr>
              <a:t>bathroom</a:t>
            </a:r>
            <a:r>
              <a:rPr lang="es-ES" sz="2000" dirty="0" smtClean="0">
                <a:latin typeface="Garamond" pitchFamily="18" charset="0"/>
              </a:rPr>
              <a:t>”, que está formada por dos morfemas. Dentro de la palabra estos morfemas son dependientes y fuera de ella también funcionan como palabras o morfemas independientes.  </a:t>
            </a:r>
          </a:p>
          <a:p>
            <a:pPr algn="just">
              <a:lnSpc>
                <a:spcPct val="115000"/>
              </a:lnSpc>
              <a:buFontTx/>
              <a:buAutoNum type="arabicParenR"/>
            </a:pPr>
            <a:endParaRPr lang="es-ES" sz="2000" dirty="0" smtClean="0">
              <a:latin typeface="Garamond" pitchFamily="18" charset="0"/>
            </a:endParaRPr>
          </a:p>
          <a:p>
            <a:pPr algn="just">
              <a:lnSpc>
                <a:spcPct val="115000"/>
              </a:lnSpc>
              <a:buFontTx/>
              <a:buAutoNum type="arabicParenR"/>
            </a:pPr>
            <a:endParaRPr lang="es-ES" sz="2000" dirty="0" smtClean="0">
              <a:latin typeface="Garamond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395536" y="195486"/>
            <a:ext cx="8424936" cy="1350150"/>
          </a:xfrm>
          <a:solidFill>
            <a:schemeClr val="accent5">
              <a:lumMod val="75000"/>
            </a:schemeClr>
          </a:solidFill>
        </p:spPr>
        <p:txBody>
          <a:bodyPr bIns="91440">
            <a:normAutofit/>
          </a:bodyPr>
          <a:lstStyle/>
          <a:p>
            <a:pPr algn="l"/>
            <a:r>
              <a:rPr lang="es-ES" sz="2000" b="1" dirty="0" smtClean="0">
                <a:solidFill>
                  <a:schemeClr val="bg1"/>
                </a:solidFill>
              </a:rPr>
              <a:t>Actividad </a:t>
            </a:r>
            <a:r>
              <a:rPr lang="es-ES" sz="2000" b="1" dirty="0" smtClean="0">
                <a:solidFill>
                  <a:schemeClr val="bg1"/>
                </a:solidFill>
              </a:rPr>
              <a:t>2: </a:t>
            </a:r>
            <a:r>
              <a:rPr lang="es-ES" sz="2000" b="1" dirty="0" smtClean="0">
                <a:solidFill>
                  <a:schemeClr val="bg1"/>
                </a:solidFill>
              </a:rPr>
              <a:t>Intenten </a:t>
            </a:r>
            <a:r>
              <a:rPr lang="es-ES" sz="2000" b="1" dirty="0">
                <a:solidFill>
                  <a:schemeClr val="bg1"/>
                </a:solidFill>
              </a:rPr>
              <a:t>formar palabras uniendo los morfemas independientes </a:t>
            </a:r>
            <a:r>
              <a:rPr lang="es-ES" sz="2000" b="1" dirty="0" smtClean="0">
                <a:solidFill>
                  <a:schemeClr val="bg1"/>
                </a:solidFill>
              </a:rPr>
              <a:t>de las dos columnas. Escriban la traducción.</a:t>
            </a:r>
            <a:br>
              <a:rPr lang="es-ES" sz="2000" b="1" dirty="0" smtClean="0">
                <a:solidFill>
                  <a:schemeClr val="bg1"/>
                </a:solidFill>
              </a:rPr>
            </a:br>
            <a:r>
              <a:rPr lang="es-ES" sz="2000" b="1" i="1" dirty="0" smtClean="0">
                <a:solidFill>
                  <a:schemeClr val="bg1"/>
                </a:solidFill>
              </a:rPr>
              <a:t>Ejemplo: air-</a:t>
            </a:r>
            <a:r>
              <a:rPr lang="es-ES" sz="2000" b="1" i="1" dirty="0" err="1" smtClean="0">
                <a:solidFill>
                  <a:schemeClr val="bg1"/>
                </a:solidFill>
              </a:rPr>
              <a:t>conditioning</a:t>
            </a:r>
            <a:r>
              <a:rPr lang="es-ES" sz="2000" b="1" i="1" dirty="0" smtClean="0">
                <a:solidFill>
                  <a:schemeClr val="bg1"/>
                </a:solidFill>
              </a:rPr>
              <a:t>= aire acondicionado</a:t>
            </a:r>
            <a:r>
              <a:rPr lang="es-ES" sz="2000" b="1" dirty="0" smtClean="0">
                <a:solidFill>
                  <a:srgbClr val="CC0000"/>
                </a:solidFill>
              </a:rPr>
              <a:t>       </a:t>
            </a:r>
            <a:endParaRPr lang="es-AR" sz="2000" b="1" i="1" dirty="0">
              <a:solidFill>
                <a:srgbClr val="CC99FF"/>
              </a:solidFill>
            </a:endParaRPr>
          </a:p>
        </p:txBody>
      </p:sp>
      <p:sp>
        <p:nvSpPr>
          <p:cNvPr id="4" name="3 Marcador de contenido"/>
          <p:cNvSpPr>
            <a:spLocks noGrp="1"/>
          </p:cNvSpPr>
          <p:nvPr>
            <p:ph sz="quarter" idx="4294967295"/>
          </p:nvPr>
        </p:nvSpPr>
        <p:spPr>
          <a:xfrm>
            <a:off x="539553" y="1634970"/>
            <a:ext cx="3749675" cy="3508530"/>
          </a:xfrm>
          <a:solidFill>
            <a:srgbClr val="CCCCFF"/>
          </a:solidFill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s-ES" sz="2600" dirty="0" smtClean="0"/>
              <a:t>•  </a:t>
            </a:r>
            <a:r>
              <a:rPr lang="es-ES" sz="2600" b="1" dirty="0" err="1" smtClean="0"/>
              <a:t>grease</a:t>
            </a:r>
            <a:endParaRPr lang="es-ES" sz="2600" b="1" dirty="0"/>
          </a:p>
          <a:p>
            <a:r>
              <a:rPr lang="es-ES" sz="2600" b="1" dirty="0"/>
              <a:t>a</a:t>
            </a:r>
            <a:r>
              <a:rPr lang="es-ES" sz="2600" b="1" dirty="0" smtClean="0"/>
              <a:t>ir</a:t>
            </a:r>
          </a:p>
          <a:p>
            <a:r>
              <a:rPr lang="es-ES" sz="2600" b="1" dirty="0"/>
              <a:t>p</a:t>
            </a:r>
            <a:r>
              <a:rPr lang="es-ES" sz="2600" b="1" dirty="0" smtClean="0"/>
              <a:t>an</a:t>
            </a:r>
          </a:p>
          <a:p>
            <a:r>
              <a:rPr lang="es-ES" sz="2600" b="1" dirty="0" err="1" smtClean="0"/>
              <a:t>cow</a:t>
            </a:r>
            <a:endParaRPr lang="es-ES" sz="2600" b="1" dirty="0"/>
          </a:p>
          <a:p>
            <a:r>
              <a:rPr lang="es-ES" sz="2600" b="1" dirty="0" err="1"/>
              <a:t>hand</a:t>
            </a:r>
            <a:endParaRPr lang="es-ES" sz="2600" b="1" dirty="0"/>
          </a:p>
          <a:p>
            <a:r>
              <a:rPr lang="es-ES" sz="2600" b="1" dirty="0" err="1"/>
              <a:t>under</a:t>
            </a:r>
            <a:endParaRPr lang="es-ES" sz="2600" b="1" dirty="0"/>
          </a:p>
          <a:p>
            <a:r>
              <a:rPr lang="es-ES" sz="2600" b="1" dirty="0"/>
              <a:t>short</a:t>
            </a:r>
          </a:p>
          <a:p>
            <a:r>
              <a:rPr lang="es-ES" sz="2600" b="1" dirty="0"/>
              <a:t>in</a:t>
            </a:r>
          </a:p>
          <a:p>
            <a:r>
              <a:rPr lang="es-ES" sz="2600" b="1" dirty="0" err="1"/>
              <a:t>on</a:t>
            </a:r>
            <a:endParaRPr lang="es-ES" sz="2600" b="1" dirty="0"/>
          </a:p>
          <a:p>
            <a:r>
              <a:rPr lang="es-ES" sz="2600" b="1" dirty="0" err="1" smtClean="0"/>
              <a:t>oat</a:t>
            </a:r>
            <a:endParaRPr lang="es-ES" sz="2600" b="1" dirty="0" smtClean="0"/>
          </a:p>
          <a:p>
            <a:endParaRPr lang="es-ES" sz="2600" b="1" dirty="0"/>
          </a:p>
          <a:p>
            <a:endParaRPr lang="es-AR" sz="2600" b="1" dirty="0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4294967295"/>
          </p:nvPr>
        </p:nvSpPr>
        <p:spPr>
          <a:xfrm>
            <a:off x="5004048" y="1633650"/>
            <a:ext cx="3748087" cy="3509851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85000" lnSpcReduction="20000"/>
          </a:bodyPr>
          <a:lstStyle/>
          <a:p>
            <a:pPr>
              <a:buFont typeface="Wingdings" pitchFamily="2" charset="2"/>
              <a:buNone/>
            </a:pPr>
            <a:r>
              <a:rPr lang="es-ES" sz="2600" b="1" dirty="0" smtClean="0"/>
              <a:t>line</a:t>
            </a:r>
          </a:p>
          <a:p>
            <a:pPr>
              <a:buFont typeface="Wingdings" pitchFamily="2" charset="2"/>
              <a:buNone/>
            </a:pPr>
            <a:r>
              <a:rPr lang="es-ES" sz="2600" b="1" dirty="0" err="1" smtClean="0"/>
              <a:t>proof</a:t>
            </a:r>
            <a:endParaRPr lang="es-ES" sz="2600" b="1" dirty="0" smtClean="0"/>
          </a:p>
          <a:p>
            <a:pPr>
              <a:buFont typeface="Wingdings" pitchFamily="2" charset="2"/>
              <a:buNone/>
            </a:pPr>
            <a:r>
              <a:rPr lang="es-ES" sz="2600" b="1" dirty="0" err="1" smtClean="0"/>
              <a:t>boy</a:t>
            </a:r>
            <a:endParaRPr lang="es-ES" sz="2600" b="1" dirty="0" smtClean="0"/>
          </a:p>
          <a:p>
            <a:pPr>
              <a:buFont typeface="Wingdings" pitchFamily="2" charset="2"/>
              <a:buNone/>
            </a:pPr>
            <a:r>
              <a:rPr lang="es-ES" sz="2600" b="1" dirty="0" err="1" smtClean="0"/>
              <a:t>meal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r>
              <a:rPr lang="es-ES" sz="2600" b="1" dirty="0" err="1"/>
              <a:t>take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r>
              <a:rPr lang="es-ES" sz="2600" b="1" dirty="0" err="1"/>
              <a:t>b</a:t>
            </a:r>
            <a:r>
              <a:rPr lang="es-ES" sz="2600" b="1" dirty="0" err="1" smtClean="0"/>
              <a:t>ook</a:t>
            </a:r>
            <a:endParaRPr lang="es-ES" sz="2600" b="1" dirty="0" smtClean="0"/>
          </a:p>
          <a:p>
            <a:pPr>
              <a:buFont typeface="Wingdings" pitchFamily="2" charset="2"/>
              <a:buNone/>
            </a:pPr>
            <a:r>
              <a:rPr lang="es-ES" sz="2600" b="1" dirty="0" smtClean="0"/>
              <a:t>cake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r>
              <a:rPr lang="es-ES" sz="2600" b="1" dirty="0" smtClean="0"/>
              <a:t>lie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r>
              <a:rPr lang="es-ES" sz="2600" b="1" dirty="0" err="1"/>
              <a:t>term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r>
              <a:rPr lang="es-ES" sz="2600" b="1" dirty="0" err="1"/>
              <a:t>conditioning</a:t>
            </a:r>
            <a:endParaRPr lang="es-ES" sz="2600" b="1" dirty="0"/>
          </a:p>
          <a:p>
            <a:pPr>
              <a:buFont typeface="Wingdings" pitchFamily="2" charset="2"/>
              <a:buNone/>
            </a:pPr>
            <a:endParaRPr lang="es-AR" sz="26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323528" y="141480"/>
            <a:ext cx="8424936" cy="4924425"/>
          </a:xfrm>
          <a:prstGeom prst="rect">
            <a:avLst/>
          </a:prstGeom>
          <a:solidFill>
            <a:schemeClr val="bg2">
              <a:lumMod val="90000"/>
            </a:schemeClr>
          </a:solidFill>
          <a:ln w="76200">
            <a:solidFill>
              <a:srgbClr val="9900CC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Morfemas</a:t>
            </a:r>
          </a:p>
          <a:p>
            <a:pPr algn="ctr"/>
            <a:endParaRPr lang="es-ES" sz="54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s-E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       </a:t>
            </a:r>
            <a:r>
              <a:rPr lang="es-ES" sz="28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333399"/>
                </a:solidFill>
              </a:rPr>
              <a:t>Dependientes                      Independientes</a:t>
            </a:r>
          </a:p>
          <a:p>
            <a:endParaRPr lang="es-ES" sz="24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s-ES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1B2FBF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                   Prefijos                                                  Palabras</a:t>
            </a:r>
          </a:p>
          <a:p>
            <a:r>
              <a:rPr lang="es-ES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1B2FBF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                    Sufijos</a:t>
            </a:r>
            <a:endParaRPr lang="es-ES" sz="24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          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</a:t>
            </a:r>
            <a:r>
              <a:rPr lang="es-ES" sz="2000" b="1" dirty="0" err="1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Ej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: </a:t>
            </a:r>
            <a:r>
              <a:rPr lang="es-ES" sz="2000" b="1" u="sng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pre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ceder, </a:t>
            </a:r>
            <a:r>
              <a:rPr lang="es-ES" sz="2000" b="1" u="sng" dirty="0" err="1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post</a:t>
            </a:r>
            <a:r>
              <a:rPr lang="es-ES" sz="2000" b="1" dirty="0" err="1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pandemia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                </a:t>
            </a:r>
            <a:r>
              <a:rPr lang="es-ES" sz="2000" b="1" dirty="0" err="1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Ej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: </a:t>
            </a:r>
            <a:r>
              <a:rPr lang="es-ES" sz="2000" b="1" u="sng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boca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, </a:t>
            </a:r>
            <a:r>
              <a:rPr lang="es-ES" sz="2000" b="1" u="sng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boca</a:t>
            </a:r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calle,</a:t>
            </a:r>
          </a:p>
          <a:p>
            <a:r>
              <a:rPr lang="es-ES" sz="2000" b="1" cap="none" spc="0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                 tratar - </a:t>
            </a:r>
            <a:r>
              <a:rPr lang="es-ES" sz="2000" b="1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trata</a:t>
            </a:r>
            <a:r>
              <a:rPr lang="es-ES" sz="2000" b="1" u="sng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miento</a:t>
            </a:r>
            <a:r>
              <a:rPr lang="es-ES" sz="2000" b="1" cap="none" spc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                       </a:t>
            </a:r>
            <a:r>
              <a:rPr lang="es-ES" sz="2000" b="1" cap="none" spc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</a:t>
            </a:r>
            <a:r>
              <a:rPr lang="es-ES" sz="2000" b="1" u="sng" cap="none" spc="0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mal</a:t>
            </a:r>
            <a:r>
              <a:rPr lang="es-ES" sz="2000" b="1" cap="none" spc="0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, </a:t>
            </a:r>
            <a:r>
              <a:rPr lang="es-ES" sz="2000" b="1" u="sng" cap="none" spc="0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mal</a:t>
            </a:r>
            <a:r>
              <a:rPr lang="es-ES" sz="2000" b="1" cap="none" spc="0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nutrido            </a:t>
            </a:r>
          </a:p>
          <a:p>
            <a:r>
              <a:rPr lang="es-ES" sz="2000" b="1" dirty="0" smtClean="0">
                <a:ln w="18000">
                  <a:noFill/>
                  <a:prstDash val="solid"/>
                  <a:miter lim="800000"/>
                </a:ln>
                <a:solidFill>
                  <a:srgbClr val="1B2FBF"/>
                </a:solidFill>
              </a:rPr>
              <a:t>                                                                </a:t>
            </a:r>
          </a:p>
          <a:p>
            <a:pPr algn="ctr"/>
            <a:endParaRPr lang="es-ES" sz="20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cxnSp>
        <p:nvCxnSpPr>
          <p:cNvPr id="5" name="4 Conector angular"/>
          <p:cNvCxnSpPr/>
          <p:nvPr/>
        </p:nvCxnSpPr>
        <p:spPr>
          <a:xfrm rot="5400000">
            <a:off x="2402759" y="762549"/>
            <a:ext cx="1242138" cy="108012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6 Conector angular"/>
          <p:cNvCxnSpPr/>
          <p:nvPr/>
        </p:nvCxnSpPr>
        <p:spPr>
          <a:xfrm rot="16200000" flipH="1">
            <a:off x="5256076" y="591530"/>
            <a:ext cx="1512168" cy="115212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14 Rectángulo"/>
          <p:cNvSpPr/>
          <p:nvPr/>
        </p:nvSpPr>
        <p:spPr>
          <a:xfrm>
            <a:off x="2555776" y="195486"/>
            <a:ext cx="4032448" cy="707886"/>
          </a:xfrm>
          <a:prstGeom prst="rect">
            <a:avLst/>
          </a:prstGeom>
          <a:solidFill>
            <a:schemeClr val="bg2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b="1" dirty="0" smtClean="0">
                <a:ln w="28575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Morfemas</a:t>
            </a:r>
            <a:endParaRPr lang="es-AR" sz="4000" b="1" dirty="0">
              <a:ln w="28575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602</Words>
  <Application>Microsoft Office PowerPoint</Application>
  <PresentationFormat>Presentación en pantalla (16:9)</PresentationFormat>
  <Paragraphs>73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Morfología Primera  Parte</vt:lpstr>
      <vt:lpstr>  </vt:lpstr>
      <vt:lpstr>Diapositiva 3</vt:lpstr>
      <vt:lpstr>Diapositiva 4</vt:lpstr>
      <vt:lpstr>Diapositiva 5</vt:lpstr>
      <vt:lpstr>Diapositiva 6</vt:lpstr>
      <vt:lpstr>Diapositiva 7</vt:lpstr>
      <vt:lpstr>Actividad 2: Intenten formar palabras uniendo los morfemas independientes de las dos columnas. Escriban la traducción. Ejemplo: air-conditioning= aire acondicionado       </vt:lpstr>
      <vt:lpstr>Diapositiva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Morfología Segunda  Parte</dc:title>
  <dc:creator>Sobico</dc:creator>
  <cp:lastModifiedBy>Sobico</cp:lastModifiedBy>
  <cp:revision>14</cp:revision>
  <dcterms:created xsi:type="dcterms:W3CDTF">2020-04-12T11:29:58Z</dcterms:created>
  <dcterms:modified xsi:type="dcterms:W3CDTF">2020-08-01T13:05:18Z</dcterms:modified>
</cp:coreProperties>
</file>

<file path=docProps/thumbnail.jpeg>
</file>